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8080"/>
    <a:srgbClr val="FF0066"/>
    <a:srgbClr val="FF3300"/>
    <a:srgbClr val="66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8514F1-6F50-4426-872C-25501C98227B}" type="datetimeFigureOut">
              <a:rPr lang="ru-RU" smtClean="0"/>
              <a:t>09.03.2011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3BB738-4CB7-4A50-B652-1386F5A3DCE2}"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33BB738-4CB7-4A50-B652-1386F5A3DCE2}" type="slidenum">
              <a:rPr lang="ru-RU" smtClean="0"/>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33BB738-4CB7-4A50-B652-1386F5A3DCE2}" type="slidenum">
              <a:rPr lang="ru-RU" smtClean="0"/>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33BB738-4CB7-4A50-B652-1386F5A3DCE2}" type="slidenum">
              <a:rPr lang="ru-RU" smtClean="0"/>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33BB738-4CB7-4A50-B652-1386F5A3DCE2}" type="slidenum">
              <a:rPr lang="ru-RU" smtClean="0"/>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33BB738-4CB7-4A50-B652-1386F5A3DCE2}" type="slidenum">
              <a:rPr lang="ru-RU" smtClean="0"/>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33BB738-4CB7-4A50-B652-1386F5A3DCE2}" type="slidenum">
              <a:rPr lang="ru-RU" smtClean="0"/>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33BB738-4CB7-4A50-B652-1386F5A3DCE2}" type="slidenum">
              <a:rPr lang="ru-RU" smtClean="0"/>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33BB738-4CB7-4A50-B652-1386F5A3DCE2}" type="slidenum">
              <a:rPr lang="ru-RU" smtClean="0"/>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33BB738-4CB7-4A50-B652-1386F5A3DCE2}" type="slidenum">
              <a:rPr lang="ru-RU" smtClean="0"/>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7CCBE6B-68F5-4C3F-865D-1C8B34AE1E0F}" type="datetimeFigureOut">
              <a:rPr lang="ru-RU" smtClean="0"/>
              <a:t>09.03.2011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CCBE6B-68F5-4C3F-865D-1C8B34AE1E0F}" type="datetimeFigureOut">
              <a:rPr lang="ru-RU" smtClean="0"/>
              <a:t>09.03.2011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CCBE6B-68F5-4C3F-865D-1C8B34AE1E0F}" type="datetimeFigureOut">
              <a:rPr lang="ru-RU" smtClean="0"/>
              <a:t>09.03.2011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CCBE6B-68F5-4C3F-865D-1C8B34AE1E0F}" type="datetimeFigureOut">
              <a:rPr lang="ru-RU" smtClean="0"/>
              <a:t>09.03.2011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CCBE6B-68F5-4C3F-865D-1C8B34AE1E0F}" type="datetimeFigureOut">
              <a:rPr lang="ru-RU" smtClean="0"/>
              <a:t>09.03.2011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7CCBE6B-68F5-4C3F-865D-1C8B34AE1E0F}" type="datetimeFigureOut">
              <a:rPr lang="ru-RU" smtClean="0"/>
              <a:t>09.03.2011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7CCBE6B-68F5-4C3F-865D-1C8B34AE1E0F}" type="datetimeFigureOut">
              <a:rPr lang="ru-RU" smtClean="0"/>
              <a:t>09.03.2011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7CCBE6B-68F5-4C3F-865D-1C8B34AE1E0F}" type="datetimeFigureOut">
              <a:rPr lang="ru-RU" smtClean="0"/>
              <a:t>09.03.2011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CCBE6B-68F5-4C3F-865D-1C8B34AE1E0F}" type="datetimeFigureOut">
              <a:rPr lang="ru-RU" smtClean="0"/>
              <a:t>09.03.2011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7CCBE6B-68F5-4C3F-865D-1C8B34AE1E0F}" type="datetimeFigureOut">
              <a:rPr lang="ru-RU" smtClean="0"/>
              <a:t>09.03.2011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7CCBE6B-68F5-4C3F-865D-1C8B34AE1E0F}" type="datetimeFigureOut">
              <a:rPr lang="ru-RU" smtClean="0"/>
              <a:t>09.03.2011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99AFBC-3ED3-46AD-A019-3F9CEF265533}"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CCBE6B-68F5-4C3F-865D-1C8B34AE1E0F}" type="datetimeFigureOut">
              <a:rPr lang="ru-RU" smtClean="0"/>
              <a:t>09.03.2011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99AFBC-3ED3-46AD-A019-3F9CEF265533}"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s/_rels/slide2.xml.rels><?xml version="1.0" encoding="UTF-8" standalone="yes"?>
<Relationships xmlns="http://schemas.openxmlformats.org/package/2006/relationships"><Relationship Id="rId3" Type="http://schemas.openxmlformats.org/officeDocument/2006/relationships/hyperlink" Target="http://fotki.yandex.ru/users/yspenka527/view/134801/?page=0"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gif"/><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0.gif"/><Relationship Id="rId4" Type="http://schemas.openxmlformats.org/officeDocument/2006/relationships/image" Target="../media/image9.gif"/></Relationships>
</file>

<file path=ppt/slides/_rels/slide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3.gif"/><Relationship Id="rId4" Type="http://schemas.openxmlformats.org/officeDocument/2006/relationships/image" Target="../media/image12.gif"/></Relationships>
</file>

<file path=ppt/slides/_rels/slide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gif"/></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3.gif"/><Relationship Id="rId4" Type="http://schemas.openxmlformats.org/officeDocument/2006/relationships/image" Target="../media/image2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rot="20823494">
            <a:off x="1127922" y="2631236"/>
            <a:ext cx="7200800" cy="1569660"/>
          </a:xfrm>
          <a:prstGeom prst="rect">
            <a:avLst/>
          </a:prstGeom>
        </p:spPr>
        <p:txBody>
          <a:bodyPr wrap="square">
            <a:spAutoFit/>
          </a:bodyPr>
          <a:lstStyle/>
          <a:p>
            <a:pPr algn="ctr"/>
            <a:r>
              <a:rPr lang="en-US" sz="9600" b="1" kern="10" dirty="0" smtClean="0">
                <a:ln w="57150">
                  <a:solidFill>
                    <a:srgbClr val="FF0066"/>
                  </a:solidFill>
                  <a:round/>
                  <a:headEnd/>
                  <a:tailEnd/>
                </a:ln>
                <a:solidFill>
                  <a:srgbClr val="FF00FF"/>
                </a:solidFill>
                <a:latin typeface="Comic Sans MS"/>
              </a:rPr>
              <a:t>HOLIDAYS</a:t>
            </a:r>
            <a:endParaRPr lang="ru-RU" sz="9600" b="1" kern="10" dirty="0">
              <a:ln w="57150">
                <a:solidFill>
                  <a:srgbClr val="FF0066"/>
                </a:solidFill>
                <a:round/>
                <a:headEnd/>
                <a:tailEnd/>
              </a:ln>
              <a:solidFill>
                <a:srgbClr val="FF00FF"/>
              </a:solidFill>
              <a:latin typeface="Comic Sans MS"/>
            </a:endParaRPr>
          </a:p>
        </p:txBody>
      </p:sp>
      <p:pic>
        <p:nvPicPr>
          <p:cNvPr id="1026" name="Picture 2" descr="D:\Картинки\АНИМАШКИ\пасхальные анимашки\pasxa46.gif"/>
          <p:cNvPicPr>
            <a:picLocks noChangeAspect="1" noChangeArrowheads="1" noCrop="1"/>
          </p:cNvPicPr>
          <p:nvPr/>
        </p:nvPicPr>
        <p:blipFill>
          <a:blip r:embed="rId3" cstate="print"/>
          <a:srcRect/>
          <a:stretch>
            <a:fillRect/>
          </a:stretch>
        </p:blipFill>
        <p:spPr bwMode="auto">
          <a:xfrm>
            <a:off x="6444208" y="3501008"/>
            <a:ext cx="1792813" cy="2372841"/>
          </a:xfrm>
          <a:prstGeom prst="rect">
            <a:avLst/>
          </a:prstGeom>
          <a:noFill/>
        </p:spPr>
      </p:pic>
      <p:pic>
        <p:nvPicPr>
          <p:cNvPr id="1027" name="Picture 3" descr="D:\Картинки\АНИМАШКИ\праздник\blest50.gif"/>
          <p:cNvPicPr>
            <a:picLocks noChangeAspect="1" noChangeArrowheads="1" noCrop="1"/>
          </p:cNvPicPr>
          <p:nvPr/>
        </p:nvPicPr>
        <p:blipFill>
          <a:blip r:embed="rId4" cstate="print"/>
          <a:srcRect/>
          <a:stretch>
            <a:fillRect/>
          </a:stretch>
        </p:blipFill>
        <p:spPr bwMode="auto">
          <a:xfrm>
            <a:off x="539552" y="332656"/>
            <a:ext cx="2304256" cy="2304256"/>
          </a:xfrm>
          <a:prstGeom prst="rect">
            <a:avLst/>
          </a:prstGeom>
          <a:noFill/>
        </p:spPr>
      </p:pic>
      <p:pic>
        <p:nvPicPr>
          <p:cNvPr id="1028" name="Picture 4" descr="D:\Картинки\АНИМАШКИ\праздник\e0437502632a1ab2c81a5ae38e559dfa.gif"/>
          <p:cNvPicPr>
            <a:picLocks noChangeAspect="1" noChangeArrowheads="1" noCrop="1"/>
          </p:cNvPicPr>
          <p:nvPr/>
        </p:nvPicPr>
        <p:blipFill>
          <a:blip r:embed="rId5" cstate="print"/>
          <a:srcRect/>
          <a:stretch>
            <a:fillRect/>
          </a:stretch>
        </p:blipFill>
        <p:spPr bwMode="auto">
          <a:xfrm>
            <a:off x="611560" y="3645024"/>
            <a:ext cx="3400772" cy="3400772"/>
          </a:xfrm>
          <a:prstGeom prst="rect">
            <a:avLst/>
          </a:prstGeom>
          <a:noFill/>
        </p:spPr>
      </p:pic>
      <p:pic>
        <p:nvPicPr>
          <p:cNvPr id="1029" name="Picture 5" descr="D:\Картинки\АНИМАШКИ\праздник\blest42.gif"/>
          <p:cNvPicPr>
            <a:picLocks noChangeAspect="1" noChangeArrowheads="1" noCrop="1"/>
          </p:cNvPicPr>
          <p:nvPr/>
        </p:nvPicPr>
        <p:blipFill>
          <a:blip r:embed="rId6" cstate="print"/>
          <a:srcRect/>
          <a:stretch>
            <a:fillRect/>
          </a:stretch>
        </p:blipFill>
        <p:spPr bwMode="auto">
          <a:xfrm>
            <a:off x="5364088" y="332656"/>
            <a:ext cx="2376264" cy="1924257"/>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76672"/>
            <a:ext cx="5400600" cy="5693866"/>
          </a:xfrm>
          <a:prstGeom prst="rect">
            <a:avLst/>
          </a:prstGeom>
        </p:spPr>
        <p:txBody>
          <a:bodyPr wrap="square">
            <a:spAutoFit/>
          </a:bodyPr>
          <a:lstStyle/>
          <a:p>
            <a:r>
              <a:rPr lang="en-US" sz="2800" b="1" dirty="0">
                <a:solidFill>
                  <a:srgbClr val="000066"/>
                </a:solidFill>
                <a:latin typeface="Times New Roman" pitchFamily="18" charset="0"/>
                <a:cs typeface="Times New Roman" pitchFamily="18" charset="0"/>
              </a:rPr>
              <a:t>New Year’s Day, first day of the year, January 1 in the Gregorian calendar. With the introduction of the Gregorian calendar in 1582, Roman Catholic countries began to celebrate New Year's Day on January 1. Traditionally the day has been observed as a religious feast, but in modern times the arrival of the New Year has also become an occasion for spirited celebration and the making of personal resolutions.</a:t>
            </a:r>
            <a:endParaRPr lang="ru-RU" sz="2800" b="1" dirty="0">
              <a:solidFill>
                <a:srgbClr val="000066"/>
              </a:solidFill>
              <a:latin typeface="Times New Roman" pitchFamily="18" charset="0"/>
              <a:cs typeface="Times New Roman" pitchFamily="18" charset="0"/>
            </a:endParaRPr>
          </a:p>
        </p:txBody>
      </p:sp>
      <p:pic>
        <p:nvPicPr>
          <p:cNvPr id="5" name="Picture 7" descr="0_20e82_3ba8ff5e_L">
            <a:hlinkClick r:id="rId3" tooltip="&quot;Перейти к следующему фото автора&quot;"/>
          </p:cNvPr>
          <p:cNvPicPr>
            <a:picLocks noChangeAspect="1" noChangeArrowheads="1"/>
          </p:cNvPicPr>
          <p:nvPr/>
        </p:nvPicPr>
        <p:blipFill>
          <a:blip r:embed="rId4" cstate="print"/>
          <a:srcRect/>
          <a:stretch>
            <a:fillRect/>
          </a:stretch>
        </p:blipFill>
        <p:spPr>
          <a:xfrm>
            <a:off x="5724128" y="2060848"/>
            <a:ext cx="3123741" cy="4590752"/>
          </a:xfrm>
          <a:prstGeom prst="rect">
            <a:avLst/>
          </a:prstGeom>
        </p:spPr>
      </p:pic>
      <p:pic>
        <p:nvPicPr>
          <p:cNvPr id="2050" name="Picture 2" descr="D:\Картинки\АНИМАШКИ\новый год\newy3.gif"/>
          <p:cNvPicPr>
            <a:picLocks noChangeAspect="1" noChangeArrowheads="1" noCrop="1"/>
          </p:cNvPicPr>
          <p:nvPr/>
        </p:nvPicPr>
        <p:blipFill>
          <a:blip r:embed="rId5" cstate="print"/>
          <a:srcRect/>
          <a:stretch>
            <a:fillRect/>
          </a:stretch>
        </p:blipFill>
        <p:spPr bwMode="auto">
          <a:xfrm>
            <a:off x="6588224" y="188640"/>
            <a:ext cx="1368152" cy="172387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228184" y="332656"/>
            <a:ext cx="1978427" cy="769441"/>
          </a:xfrm>
          <a:prstGeom prst="rect">
            <a:avLst/>
          </a:prstGeom>
        </p:spPr>
        <p:txBody>
          <a:bodyPr wrap="none">
            <a:spAutoFit/>
          </a:bodyPr>
          <a:lstStyle/>
          <a:p>
            <a:pPr algn="ctr"/>
            <a:r>
              <a:rPr lang="en-US" sz="4400" b="1" u="sng" dirty="0" smtClean="0">
                <a:solidFill>
                  <a:srgbClr val="FF3300"/>
                </a:solidFill>
                <a:latin typeface="Comic Sans MS" pitchFamily="66" charset="0"/>
              </a:rPr>
              <a:t>Easter</a:t>
            </a:r>
            <a:endParaRPr lang="ru-RU" sz="4400" b="1" u="sng" dirty="0">
              <a:solidFill>
                <a:srgbClr val="FF3300"/>
              </a:solidFill>
              <a:latin typeface="Comic Sans MS" pitchFamily="66" charset="0"/>
            </a:endParaRPr>
          </a:p>
        </p:txBody>
      </p:sp>
      <p:sp>
        <p:nvSpPr>
          <p:cNvPr id="3" name="Прямоугольник 2"/>
          <p:cNvSpPr/>
          <p:nvPr/>
        </p:nvSpPr>
        <p:spPr>
          <a:xfrm>
            <a:off x="5076056" y="1484784"/>
            <a:ext cx="4067944" cy="4401205"/>
          </a:xfrm>
          <a:prstGeom prst="rect">
            <a:avLst/>
          </a:prstGeom>
        </p:spPr>
        <p:txBody>
          <a:bodyPr wrap="square">
            <a:spAutoFit/>
          </a:bodyPr>
          <a:lstStyle/>
          <a:p>
            <a:r>
              <a:rPr lang="en-US" sz="2800" b="1" dirty="0">
                <a:solidFill>
                  <a:srgbClr val="FF0066"/>
                </a:solidFill>
                <a:latin typeface="Times New Roman" pitchFamily="18" charset="0"/>
                <a:cs typeface="Times New Roman" pitchFamily="18" charset="0"/>
              </a:rPr>
              <a:t>Eggs play an important part in Easter celebration. They are given to children. In England eggs are covered with brightly colored silver paper. Easter rabbit is also a very important symbol of English Easter.</a:t>
            </a:r>
            <a:endParaRPr lang="ru-RU" sz="2800" b="1" dirty="0">
              <a:solidFill>
                <a:srgbClr val="FF0066"/>
              </a:solidFill>
              <a:latin typeface="Times New Roman" pitchFamily="18" charset="0"/>
              <a:cs typeface="Times New Roman" pitchFamily="18" charset="0"/>
            </a:endParaRPr>
          </a:p>
        </p:txBody>
      </p:sp>
      <p:pic>
        <p:nvPicPr>
          <p:cNvPr id="4" name="Picture 12" descr="Animation6_512x400"/>
          <p:cNvPicPr>
            <a:picLocks noChangeAspect="1" noChangeArrowheads="1" noCrop="1"/>
          </p:cNvPicPr>
          <p:nvPr/>
        </p:nvPicPr>
        <p:blipFill>
          <a:blip r:embed="rId3" cstate="print"/>
          <a:srcRect/>
          <a:stretch>
            <a:fillRect/>
          </a:stretch>
        </p:blipFill>
        <p:spPr bwMode="auto">
          <a:xfrm>
            <a:off x="323528" y="2420888"/>
            <a:ext cx="4876800" cy="3810000"/>
          </a:xfrm>
          <a:prstGeom prst="rect">
            <a:avLst/>
          </a:prstGeom>
          <a:noFill/>
        </p:spPr>
      </p:pic>
      <p:pic>
        <p:nvPicPr>
          <p:cNvPr id="3074" name="Picture 2" descr="D:\Картинки\АНИМАШКИ\пасхальные анимашки\pasxa41.gif"/>
          <p:cNvPicPr>
            <a:picLocks noChangeAspect="1" noChangeArrowheads="1" noCrop="1"/>
          </p:cNvPicPr>
          <p:nvPr/>
        </p:nvPicPr>
        <p:blipFill>
          <a:blip r:embed="rId4" cstate="print"/>
          <a:srcRect/>
          <a:stretch>
            <a:fillRect/>
          </a:stretch>
        </p:blipFill>
        <p:spPr bwMode="auto">
          <a:xfrm>
            <a:off x="539552" y="476672"/>
            <a:ext cx="2219871" cy="1642096"/>
          </a:xfrm>
          <a:prstGeom prst="rect">
            <a:avLst/>
          </a:prstGeom>
          <a:noFill/>
        </p:spPr>
      </p:pic>
      <p:pic>
        <p:nvPicPr>
          <p:cNvPr id="3075" name="Picture 3" descr="D:\Картинки\АНИМАШКИ\пасхальные анимашки\pasxa26.gif"/>
          <p:cNvPicPr>
            <a:picLocks noChangeAspect="1" noChangeArrowheads="1" noCrop="1"/>
          </p:cNvPicPr>
          <p:nvPr/>
        </p:nvPicPr>
        <p:blipFill>
          <a:blip r:embed="rId5" cstate="print"/>
          <a:srcRect/>
          <a:stretch>
            <a:fillRect/>
          </a:stretch>
        </p:blipFill>
        <p:spPr bwMode="auto">
          <a:xfrm>
            <a:off x="3131840" y="0"/>
            <a:ext cx="1964035" cy="23032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323528" y="620688"/>
            <a:ext cx="763284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FF3300"/>
                </a:solidFill>
                <a:effectLst/>
                <a:latin typeface="Times New Roman" pitchFamily="18" charset="0"/>
                <a:ea typeface="Times New Roman" pitchFamily="18" charset="0"/>
                <a:cs typeface="Times New Roman" pitchFamily="18" charset="0"/>
              </a:rPr>
              <a:t>1. …. is time for holidays, festivals and time for giving chocolate Easter eggs.</a:t>
            </a:r>
            <a:endParaRPr kumimoji="0" lang="ru-RU" sz="3200" b="1" i="0" u="none" strike="noStrike" cap="none" normalizeH="0" baseline="0" dirty="0" smtClean="0">
              <a:ln>
                <a:noFill/>
              </a:ln>
              <a:solidFill>
                <a:srgbClr val="FF330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FF3300"/>
                </a:solidFill>
                <a:effectLst/>
                <a:latin typeface="Times New Roman" pitchFamily="18" charset="0"/>
                <a:ea typeface="Times New Roman" pitchFamily="18" charset="0"/>
                <a:cs typeface="Times New Roman" pitchFamily="18" charset="0"/>
              </a:rPr>
              <a:t>2. Eggs play an ….. part in Easter celebration.</a:t>
            </a:r>
            <a:endParaRPr kumimoji="0" lang="ru-RU" sz="3200" b="1" i="0" u="none" strike="noStrike" cap="none" normalizeH="0" baseline="0" dirty="0" smtClean="0">
              <a:ln>
                <a:noFill/>
              </a:ln>
              <a:solidFill>
                <a:srgbClr val="FF330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FF3300"/>
                </a:solidFill>
                <a:effectLst/>
                <a:latin typeface="Times New Roman" pitchFamily="18" charset="0"/>
                <a:ea typeface="Times New Roman" pitchFamily="18" charset="0"/>
                <a:cs typeface="Times New Roman" pitchFamily="18" charset="0"/>
              </a:rPr>
              <a:t>3.  </a:t>
            </a:r>
            <a:r>
              <a:rPr kumimoji="0" lang="en-US" sz="3200" b="1" i="0" u="none" strike="noStrike" cap="none" normalizeH="0" baseline="0" dirty="0" smtClean="0">
                <a:ln>
                  <a:noFill/>
                </a:ln>
                <a:solidFill>
                  <a:srgbClr val="FF3300"/>
                </a:solidFill>
                <a:effectLst/>
                <a:latin typeface="Times New Roman" pitchFamily="18" charset="0"/>
                <a:ea typeface="Times New Roman" pitchFamily="18" charset="0"/>
                <a:cs typeface="Times New Roman" pitchFamily="18" charset="0"/>
              </a:rPr>
              <a:t>Eggs are given to</a:t>
            </a:r>
            <a:r>
              <a:rPr kumimoji="0" lang="ru-RU" sz="3200" b="1" i="0" u="none" strike="noStrike" cap="none" normalizeH="0" baseline="0" dirty="0" smtClean="0">
                <a:ln>
                  <a:noFill/>
                </a:ln>
                <a:solidFill>
                  <a:srgbClr val="FF3300"/>
                </a:solidFill>
                <a:effectLst/>
                <a:latin typeface="Times New Roman" pitchFamily="18" charset="0"/>
                <a:ea typeface="Times New Roman" pitchFamily="18" charset="0"/>
                <a:cs typeface="Times New Roman" pitchFamily="18" charset="0"/>
              </a:rPr>
              <a:t> ….. .</a:t>
            </a:r>
            <a:endParaRPr kumimoji="0" lang="ru-RU" sz="3200" b="1" i="0" u="none" strike="noStrike" cap="none" normalizeH="0" baseline="0" dirty="0" smtClean="0">
              <a:ln>
                <a:noFill/>
              </a:ln>
              <a:solidFill>
                <a:srgbClr val="FF330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FF3300"/>
                </a:solidFill>
                <a:effectLst/>
                <a:latin typeface="Times New Roman" pitchFamily="18" charset="0"/>
                <a:ea typeface="Times New Roman" pitchFamily="18" charset="0"/>
                <a:cs typeface="Times New Roman" pitchFamily="18" charset="0"/>
              </a:rPr>
              <a:t>4.  Easter rabbit is also a very important …. of English Easter.</a:t>
            </a:r>
            <a:endParaRPr kumimoji="0" lang="en-US" sz="3200" b="1" i="0" u="none" strike="noStrike" cap="none" normalizeH="0" baseline="0" dirty="0" smtClean="0">
              <a:ln>
                <a:noFill/>
              </a:ln>
              <a:solidFill>
                <a:srgbClr val="FF3300"/>
              </a:solidFill>
              <a:effectLst/>
              <a:latin typeface="Times New Roman" pitchFamily="18" charset="0"/>
              <a:cs typeface="Times New Roman" pitchFamily="18" charset="0"/>
            </a:endParaRPr>
          </a:p>
        </p:txBody>
      </p:sp>
      <p:pic>
        <p:nvPicPr>
          <p:cNvPr id="5122" name="Picture 2" descr="D:\Картинки\АНИМАШКИ\пасхальные анимашки\pasxa62.gif"/>
          <p:cNvPicPr>
            <a:picLocks noChangeAspect="1" noChangeArrowheads="1" noCrop="1"/>
          </p:cNvPicPr>
          <p:nvPr/>
        </p:nvPicPr>
        <p:blipFill>
          <a:blip r:embed="rId3" cstate="print"/>
          <a:srcRect/>
          <a:stretch>
            <a:fillRect/>
          </a:stretch>
        </p:blipFill>
        <p:spPr bwMode="auto">
          <a:xfrm>
            <a:off x="683568" y="4293095"/>
            <a:ext cx="1944216" cy="1806437"/>
          </a:xfrm>
          <a:prstGeom prst="rect">
            <a:avLst/>
          </a:prstGeom>
          <a:noFill/>
        </p:spPr>
      </p:pic>
      <p:pic>
        <p:nvPicPr>
          <p:cNvPr id="5123" name="Picture 3" descr="D:\Картинки\АНИМАШКИ\пасхальные анимашки\pasxa6.gif"/>
          <p:cNvPicPr>
            <a:picLocks noChangeAspect="1" noChangeArrowheads="1" noCrop="1"/>
          </p:cNvPicPr>
          <p:nvPr/>
        </p:nvPicPr>
        <p:blipFill>
          <a:blip r:embed="rId4" cstate="print"/>
          <a:srcRect/>
          <a:stretch>
            <a:fillRect/>
          </a:stretch>
        </p:blipFill>
        <p:spPr bwMode="auto">
          <a:xfrm>
            <a:off x="6012160" y="4149080"/>
            <a:ext cx="2304256" cy="2159106"/>
          </a:xfrm>
          <a:prstGeom prst="rect">
            <a:avLst/>
          </a:prstGeom>
          <a:noFill/>
        </p:spPr>
      </p:pic>
      <p:pic>
        <p:nvPicPr>
          <p:cNvPr id="5124" name="Picture 4" descr="D:\Картинки\АНИМАШКИ\пасхальные анимашки\pasxa8.gif"/>
          <p:cNvPicPr>
            <a:picLocks noChangeAspect="1" noChangeArrowheads="1" noCrop="1"/>
          </p:cNvPicPr>
          <p:nvPr/>
        </p:nvPicPr>
        <p:blipFill>
          <a:blip r:embed="rId5" cstate="print"/>
          <a:srcRect/>
          <a:stretch>
            <a:fillRect/>
          </a:stretch>
        </p:blipFill>
        <p:spPr bwMode="auto">
          <a:xfrm>
            <a:off x="3131840" y="4149080"/>
            <a:ext cx="2325004" cy="216024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539552" y="1196752"/>
            <a:ext cx="586814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660066"/>
                </a:solidFill>
                <a:effectLst/>
                <a:latin typeface="Arial Black" pitchFamily="34" charset="0"/>
                <a:ea typeface="Times New Roman" pitchFamily="18" charset="0"/>
                <a:cs typeface="Arial" pitchFamily="34" charset="0"/>
              </a:rPr>
              <a:t>Every second Sunday in May, English mothers become queen-for-a-day. Children present cards, flowers, call their mothers. In fact, the holiday’s history embodies many social changes of recent centuries.  </a:t>
            </a:r>
            <a:endParaRPr kumimoji="0" lang="en-US" sz="2800" b="0" i="0" u="none" strike="noStrike" cap="none" normalizeH="0" baseline="0" dirty="0" smtClean="0">
              <a:ln>
                <a:noFill/>
              </a:ln>
              <a:solidFill>
                <a:srgbClr val="660066"/>
              </a:solidFill>
              <a:effectLst/>
              <a:latin typeface="Arial Black" pitchFamily="34" charset="0"/>
              <a:cs typeface="Arial" pitchFamily="34" charset="0"/>
            </a:endParaRPr>
          </a:p>
        </p:txBody>
      </p:sp>
      <p:sp>
        <p:nvSpPr>
          <p:cNvPr id="3" name="Прямоугольник 2"/>
          <p:cNvSpPr/>
          <p:nvPr/>
        </p:nvSpPr>
        <p:spPr>
          <a:xfrm>
            <a:off x="539552" y="476672"/>
            <a:ext cx="2643672" cy="523220"/>
          </a:xfrm>
          <a:prstGeom prst="rect">
            <a:avLst/>
          </a:prstGeom>
        </p:spPr>
        <p:txBody>
          <a:bodyPr wrap="none">
            <a:spAutoFit/>
          </a:bodyPr>
          <a:lstStyle/>
          <a:p>
            <a:r>
              <a:rPr lang="en-US" sz="2800" b="1" u="sng" dirty="0">
                <a:solidFill>
                  <a:srgbClr val="FF0000"/>
                </a:solidFill>
                <a:latin typeface="Algerian" pitchFamily="82" charset="0"/>
              </a:rPr>
              <a:t>Mother’s Day</a:t>
            </a:r>
            <a:endParaRPr lang="ru-RU" sz="2800" b="1" u="sng" dirty="0">
              <a:solidFill>
                <a:srgbClr val="FF0000"/>
              </a:solidFill>
            </a:endParaRPr>
          </a:p>
        </p:txBody>
      </p:sp>
      <p:pic>
        <p:nvPicPr>
          <p:cNvPr id="5" name="Picture 8" descr="rabbit"/>
          <p:cNvPicPr>
            <a:picLocks noChangeAspect="1" noChangeArrowheads="1" noCrop="1"/>
          </p:cNvPicPr>
          <p:nvPr/>
        </p:nvPicPr>
        <p:blipFill>
          <a:blip r:embed="rId3" cstate="print"/>
          <a:srcRect/>
          <a:stretch>
            <a:fillRect/>
          </a:stretch>
        </p:blipFill>
        <p:spPr bwMode="auto">
          <a:xfrm>
            <a:off x="395536" y="3356992"/>
            <a:ext cx="2808287" cy="3001963"/>
          </a:xfrm>
          <a:prstGeom prst="rect">
            <a:avLst/>
          </a:prstGeom>
          <a:noFill/>
          <a:ln w="9525">
            <a:noFill/>
            <a:miter lim="800000"/>
            <a:headEnd/>
            <a:tailEnd/>
          </a:ln>
        </p:spPr>
      </p:pic>
      <p:pic>
        <p:nvPicPr>
          <p:cNvPr id="6" name="Picture 10" descr="mother's day roses clipart"/>
          <p:cNvPicPr>
            <a:picLocks noChangeAspect="1" noChangeArrowheads="1" noCrop="1"/>
          </p:cNvPicPr>
          <p:nvPr/>
        </p:nvPicPr>
        <p:blipFill>
          <a:blip r:embed="rId4" cstate="print"/>
          <a:srcRect/>
          <a:stretch>
            <a:fillRect/>
          </a:stretch>
        </p:blipFill>
        <p:spPr bwMode="auto">
          <a:xfrm>
            <a:off x="6012160" y="260648"/>
            <a:ext cx="2951162" cy="2852737"/>
          </a:xfrm>
          <a:prstGeom prst="rect">
            <a:avLst/>
          </a:prstGeom>
          <a:noFill/>
        </p:spPr>
      </p:pic>
      <p:pic>
        <p:nvPicPr>
          <p:cNvPr id="7" name="Picture 11" descr="0_22a46_e0298b04_L"/>
          <p:cNvPicPr>
            <a:picLocks noChangeAspect="1" noChangeArrowheads="1"/>
          </p:cNvPicPr>
          <p:nvPr/>
        </p:nvPicPr>
        <p:blipFill>
          <a:blip r:embed="rId5" cstate="print"/>
          <a:srcRect/>
          <a:stretch>
            <a:fillRect/>
          </a:stretch>
        </p:blipFill>
        <p:spPr>
          <a:xfrm>
            <a:off x="4283968" y="3428999"/>
            <a:ext cx="3600400" cy="29836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1000"/>
                                        <p:tgtEl>
                                          <p:spTgt spid="5"/>
                                        </p:tgtEl>
                                      </p:cBhvr>
                                    </p:animEffect>
                                  </p:childTnLst>
                                </p:cTn>
                              </p:par>
                            </p:childTnLst>
                          </p:cTn>
                        </p:par>
                        <p:par>
                          <p:cTn id="8" fill="hold">
                            <p:stCondLst>
                              <p:cond delay="1000"/>
                            </p:stCondLst>
                            <p:childTnLst>
                              <p:par>
                                <p:cTn id="9" presetID="21"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4)">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179512" y="2708920"/>
            <a:ext cx="453650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1" i="0" u="sng" strike="noStrike" cap="none" normalizeH="0" baseline="0" dirty="0" smtClean="0">
                <a:ln>
                  <a:noFill/>
                </a:ln>
                <a:solidFill>
                  <a:srgbClr val="FF0066"/>
                </a:solidFill>
                <a:effectLst/>
                <a:latin typeface="Arial Black" pitchFamily="34" charset="0"/>
                <a:ea typeface="Times New Roman" pitchFamily="18" charset="0"/>
                <a:cs typeface="Arial" pitchFamily="34" charset="0"/>
              </a:rPr>
              <a:t>Saint Valentine’s Day</a:t>
            </a:r>
            <a:endParaRPr kumimoji="0" lang="en-US" sz="3600" b="1" i="0" u="sng" strike="noStrike" cap="none" normalizeH="0" baseline="0" dirty="0" smtClean="0">
              <a:ln>
                <a:noFill/>
              </a:ln>
              <a:solidFill>
                <a:srgbClr val="FF0066"/>
              </a:solidFill>
              <a:effectLst/>
              <a:latin typeface="Arial Black" pitchFamily="34" charset="0"/>
              <a:cs typeface="Arial" pitchFamily="34" charset="0"/>
            </a:endParaRPr>
          </a:p>
        </p:txBody>
      </p:sp>
      <p:sp>
        <p:nvSpPr>
          <p:cNvPr id="25602" name="Rectangle 2"/>
          <p:cNvSpPr>
            <a:spLocks noChangeArrowheads="1"/>
          </p:cNvSpPr>
          <p:nvPr/>
        </p:nvSpPr>
        <p:spPr bwMode="auto">
          <a:xfrm>
            <a:off x="251520" y="3284984"/>
            <a:ext cx="835292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3300"/>
                </a:solidFill>
                <a:effectLst/>
                <a:latin typeface="Times New Roman" pitchFamily="18" charset="0"/>
                <a:ea typeface="Times New Roman" pitchFamily="18" charset="0"/>
                <a:cs typeface="Times New Roman" pitchFamily="18" charset="0"/>
              </a:rPr>
              <a:t>There are several legends about St. Valentine's Day. One of  the legends says that Valentine was Christian priest who lived in the 3 century A.D. He was put into prison by roman authorities for his teachings and was beheaded on February 14. According to the legend he performed a miracle — he cured his jailer's daughter of her blindness. Before the execution he wrote her a letter signed "From Your Valentine". Another legend says that the same Valentine wrote to children and friends who loved him from the jail.</a:t>
            </a:r>
            <a:endParaRPr kumimoji="0" lang="en-US" sz="2400" b="1" i="0" u="none" strike="noStrike" cap="none" normalizeH="0" baseline="0" dirty="0" smtClean="0">
              <a:ln>
                <a:noFill/>
              </a:ln>
              <a:solidFill>
                <a:srgbClr val="FF3300"/>
              </a:solidFill>
              <a:effectLst/>
              <a:latin typeface="Times New Roman" pitchFamily="18" charset="0"/>
              <a:cs typeface="Times New Roman" pitchFamily="18" charset="0"/>
            </a:endParaRPr>
          </a:p>
        </p:txBody>
      </p:sp>
      <p:pic>
        <p:nvPicPr>
          <p:cNvPr id="4" name="Picture 4" descr="D:\анимашки\анимашки\валентинки\tn_gallery_2_211_5267.png"/>
          <p:cNvPicPr>
            <a:picLocks noChangeAspect="1" noChangeArrowheads="1"/>
          </p:cNvPicPr>
          <p:nvPr/>
        </p:nvPicPr>
        <p:blipFill>
          <a:blip r:embed="rId3" cstate="print"/>
          <a:srcRect/>
          <a:stretch>
            <a:fillRect/>
          </a:stretch>
        </p:blipFill>
        <p:spPr bwMode="auto">
          <a:xfrm>
            <a:off x="395536" y="0"/>
            <a:ext cx="3071812" cy="3071812"/>
          </a:xfrm>
          <a:prstGeom prst="rect">
            <a:avLst/>
          </a:prstGeom>
          <a:noFill/>
          <a:ln w="9525">
            <a:noFill/>
            <a:miter lim="800000"/>
            <a:headEnd/>
            <a:tailEnd/>
          </a:ln>
        </p:spPr>
      </p:pic>
      <p:pic>
        <p:nvPicPr>
          <p:cNvPr id="5" name="Picture 3" descr="D:\валентинов день\V35.gif"/>
          <p:cNvPicPr>
            <a:picLocks noChangeAspect="1" noChangeArrowheads="1"/>
          </p:cNvPicPr>
          <p:nvPr/>
        </p:nvPicPr>
        <p:blipFill>
          <a:blip r:embed="rId4" cstate="print"/>
          <a:srcRect/>
          <a:stretch>
            <a:fillRect/>
          </a:stretch>
        </p:blipFill>
        <p:spPr bwMode="auto">
          <a:xfrm>
            <a:off x="5868144" y="55563"/>
            <a:ext cx="2934544" cy="3270699"/>
          </a:xfrm>
          <a:prstGeom prst="rect">
            <a:avLst/>
          </a:prstGeom>
          <a:noFill/>
          <a:ln w="9525">
            <a:noFill/>
            <a:miter lim="800000"/>
            <a:headEnd/>
            <a:tailEnd/>
          </a:ln>
        </p:spPr>
      </p:pic>
      <p:pic>
        <p:nvPicPr>
          <p:cNvPr id="6" name="Picture 5" descr="D:\анимашки\анимашки\валентинки\tn_gallery_2_211_22331.png"/>
          <p:cNvPicPr>
            <a:picLocks noChangeAspect="1" noChangeArrowheads="1"/>
          </p:cNvPicPr>
          <p:nvPr/>
        </p:nvPicPr>
        <p:blipFill>
          <a:blip r:embed="rId5" cstate="print"/>
          <a:srcRect/>
          <a:stretch>
            <a:fillRect/>
          </a:stretch>
        </p:blipFill>
        <p:spPr bwMode="auto">
          <a:xfrm>
            <a:off x="3779912" y="260648"/>
            <a:ext cx="1905000" cy="190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15816" y="188640"/>
            <a:ext cx="2236510" cy="830997"/>
          </a:xfrm>
          <a:prstGeom prst="rect">
            <a:avLst/>
          </a:prstGeom>
        </p:spPr>
        <p:txBody>
          <a:bodyPr wrap="none">
            <a:spAutoFit/>
          </a:bodyPr>
          <a:lstStyle/>
          <a:p>
            <a:r>
              <a:rPr lang="en-US" sz="4800" b="1" dirty="0">
                <a:solidFill>
                  <a:srgbClr val="000066"/>
                </a:solidFill>
                <a:latin typeface="Chiller" pitchFamily="82" charset="0"/>
              </a:rPr>
              <a:t>Boxing Day</a:t>
            </a:r>
            <a:endParaRPr lang="ru-RU" sz="4800" b="1" dirty="0">
              <a:solidFill>
                <a:srgbClr val="000066"/>
              </a:solidFill>
            </a:endParaRPr>
          </a:p>
        </p:txBody>
      </p:sp>
      <p:sp>
        <p:nvSpPr>
          <p:cNvPr id="27649" name="Rectangle 1"/>
          <p:cNvSpPr>
            <a:spLocks noChangeArrowheads="1"/>
          </p:cNvSpPr>
          <p:nvPr/>
        </p:nvSpPr>
        <p:spPr bwMode="auto">
          <a:xfrm>
            <a:off x="251520" y="837293"/>
            <a:ext cx="8712968"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008080"/>
                </a:solidFill>
                <a:effectLst/>
                <a:latin typeface="Arial" pitchFamily="34" charset="0"/>
                <a:ea typeface="Times New Roman" pitchFamily="18" charset="0"/>
                <a:cs typeface="Arial" pitchFamily="34" charset="0"/>
              </a:rPr>
              <a:t>Boxing Day, popular term applied to December 26 in England, Wales, parts of Canada, and in some other countries of the Commonwealth of Nations. Traditionally, on that day the gentry would give presents, generally of money, to servants, trades</a:t>
            </a:r>
            <a:r>
              <a:rPr kumimoji="0" lang="ru-RU" sz="2400" b="1" i="0" u="none" strike="noStrike" cap="none" normalizeH="0" baseline="0" dirty="0" smtClean="0">
                <a:ln>
                  <a:noFill/>
                </a:ln>
                <a:solidFill>
                  <a:srgbClr val="008080"/>
                </a:solidFill>
                <a:effectLst/>
                <a:latin typeface="Arial" pitchFamily="34" charset="0"/>
                <a:ea typeface="Times New Roman" pitchFamily="18" charset="0"/>
                <a:cs typeface="Arial" pitchFamily="34" charset="0"/>
              </a:rPr>
              <a:t> </a:t>
            </a:r>
            <a:r>
              <a:rPr kumimoji="0" lang="en-US" sz="2400" b="1" i="0" u="none" strike="noStrike" cap="none" normalizeH="0" baseline="0" dirty="0" smtClean="0">
                <a:ln>
                  <a:noFill/>
                </a:ln>
                <a:solidFill>
                  <a:srgbClr val="008080"/>
                </a:solidFill>
                <a:effectLst/>
                <a:latin typeface="Arial" pitchFamily="34" charset="0"/>
                <a:ea typeface="Times New Roman" pitchFamily="18" charset="0"/>
                <a:cs typeface="Arial" pitchFamily="34" charset="0"/>
              </a:rPr>
              <a:t>people, and others of humble life. These presents came to be known as Christmas boxes. Boxing Day is a legal bank holiday.</a:t>
            </a:r>
            <a:endParaRPr kumimoji="0" lang="en-US" sz="2400" b="1" i="0" u="none" strike="noStrike" cap="none" normalizeH="0" baseline="0" dirty="0" smtClean="0">
              <a:ln>
                <a:noFill/>
              </a:ln>
              <a:solidFill>
                <a:srgbClr val="008080"/>
              </a:solidFill>
              <a:effectLst/>
              <a:latin typeface="Arial" pitchFamily="34" charset="0"/>
              <a:cs typeface="Arial" pitchFamily="34" charset="0"/>
            </a:endParaRPr>
          </a:p>
        </p:txBody>
      </p:sp>
      <p:pic>
        <p:nvPicPr>
          <p:cNvPr id="27650" name="Picture 2" descr="C:\Users\Лена\Desktop\Все что в буклете\4215495380_afaf90b569_o.jpg"/>
          <p:cNvPicPr>
            <a:picLocks noChangeAspect="1" noChangeArrowheads="1"/>
          </p:cNvPicPr>
          <p:nvPr/>
        </p:nvPicPr>
        <p:blipFill>
          <a:blip r:embed="rId3" cstate="print"/>
          <a:srcRect/>
          <a:stretch>
            <a:fillRect/>
          </a:stretch>
        </p:blipFill>
        <p:spPr bwMode="auto">
          <a:xfrm>
            <a:off x="323528" y="3861048"/>
            <a:ext cx="4610835" cy="2459112"/>
          </a:xfrm>
          <a:prstGeom prst="rect">
            <a:avLst/>
          </a:prstGeom>
          <a:noFill/>
        </p:spPr>
      </p:pic>
      <p:pic>
        <p:nvPicPr>
          <p:cNvPr id="27651" name="Picture 3" descr="C:\Users\Лена\Desktop\Все что в буклете\Boxing day.jpg"/>
          <p:cNvPicPr>
            <a:picLocks noChangeAspect="1" noChangeArrowheads="1"/>
          </p:cNvPicPr>
          <p:nvPr/>
        </p:nvPicPr>
        <p:blipFill>
          <a:blip r:embed="rId4" cstate="print"/>
          <a:srcRect/>
          <a:stretch>
            <a:fillRect/>
          </a:stretch>
        </p:blipFill>
        <p:spPr bwMode="auto">
          <a:xfrm>
            <a:off x="5436096" y="4005064"/>
            <a:ext cx="3322637" cy="2408237"/>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323528" y="260648"/>
          <a:ext cx="8424935" cy="6438904"/>
        </p:xfrm>
        <a:graphic>
          <a:graphicData uri="http://schemas.openxmlformats.org/drawingml/2006/table">
            <a:tbl>
              <a:tblPr/>
              <a:tblGrid>
                <a:gridCol w="841568"/>
                <a:gridCol w="841568"/>
                <a:gridCol w="841568"/>
                <a:gridCol w="841568"/>
                <a:gridCol w="841568"/>
                <a:gridCol w="843419"/>
                <a:gridCol w="843419"/>
                <a:gridCol w="843419"/>
                <a:gridCol w="843419"/>
                <a:gridCol w="843419"/>
              </a:tblGrid>
              <a:tr h="792088">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c</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a</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j</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l</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o</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v</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e</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m</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c</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h</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p</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r</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a</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b</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b</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err="1">
                          <a:solidFill>
                            <a:schemeClr val="tx1">
                              <a:lumMod val="95000"/>
                              <a:lumOff val="5000"/>
                            </a:schemeClr>
                          </a:solidFill>
                          <a:latin typeface="Times New Roman"/>
                          <a:ea typeface="Times New Roman"/>
                          <a:cs typeface="Times New Roman"/>
                        </a:rPr>
                        <a:t>i</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t</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o</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h</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e</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y</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d</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n</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k</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t</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e</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i</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t</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r</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a</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e</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s</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u</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q</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z</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o</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f</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h</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err="1">
                          <a:solidFill>
                            <a:schemeClr val="tx1">
                              <a:lumMod val="95000"/>
                              <a:lumOff val="5000"/>
                            </a:schemeClr>
                          </a:solidFill>
                          <a:latin typeface="Times New Roman"/>
                          <a:ea typeface="Times New Roman"/>
                          <a:cs typeface="Times New Roman"/>
                        </a:rPr>
                        <a:t>i</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r</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g</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d</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a</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n</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a</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u</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p</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e</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s</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t</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g</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f</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r</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c</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m</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j</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k</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r</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t</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l</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s</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m</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y</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b</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a</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w</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i</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s</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m</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a</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q</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f</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l</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o</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w</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e</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r</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s</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a:solidFill>
                            <a:schemeClr val="tx1">
                              <a:lumMod val="95000"/>
                              <a:lumOff val="5000"/>
                            </a:schemeClr>
                          </a:solidFill>
                          <a:latin typeface="Times New Roman"/>
                          <a:ea typeface="Times New Roman"/>
                          <a:cs typeface="Times New Roman"/>
                        </a:rPr>
                        <a:t>a</a:t>
                      </a:r>
                      <a:endParaRPr lang="ru-RU" sz="4000" b="1">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4000" b="1" dirty="0">
                          <a:solidFill>
                            <a:schemeClr val="tx1">
                              <a:lumMod val="95000"/>
                              <a:lumOff val="5000"/>
                            </a:schemeClr>
                          </a:solidFill>
                          <a:latin typeface="Times New Roman"/>
                          <a:ea typeface="Times New Roman"/>
                          <a:cs typeface="Times New Roman"/>
                        </a:rPr>
                        <a:t>s</a:t>
                      </a:r>
                      <a:endParaRPr lang="ru-RU" sz="4000" b="1" dirty="0">
                        <a:solidFill>
                          <a:schemeClr val="tx1">
                            <a:lumMod val="95000"/>
                            <a:lumOff val="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27784" y="1340768"/>
            <a:ext cx="5028941" cy="156966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9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The end</a:t>
            </a:r>
            <a:endParaRPr lang="ru-RU" sz="9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endParaRPr>
          </a:p>
        </p:txBody>
      </p:sp>
      <p:pic>
        <p:nvPicPr>
          <p:cNvPr id="30722" name="Picture 2" descr="D:\Картинки\АНИМАШКИ\праздник\blest42.gif"/>
          <p:cNvPicPr>
            <a:picLocks noChangeAspect="1" noChangeArrowheads="1" noCrop="1"/>
          </p:cNvPicPr>
          <p:nvPr/>
        </p:nvPicPr>
        <p:blipFill>
          <a:blip r:embed="rId3" cstate="print"/>
          <a:srcRect/>
          <a:stretch>
            <a:fillRect/>
          </a:stretch>
        </p:blipFill>
        <p:spPr bwMode="auto">
          <a:xfrm rot="20142626">
            <a:off x="55670" y="112609"/>
            <a:ext cx="2520280" cy="2040879"/>
          </a:xfrm>
          <a:prstGeom prst="rect">
            <a:avLst/>
          </a:prstGeom>
          <a:noFill/>
        </p:spPr>
      </p:pic>
      <p:pic>
        <p:nvPicPr>
          <p:cNvPr id="30723" name="Picture 3" descr="D:\Картинки\АНИМАШКИ\праздник\holiday12.gif"/>
          <p:cNvPicPr>
            <a:picLocks noChangeAspect="1" noChangeArrowheads="1" noCrop="1"/>
          </p:cNvPicPr>
          <p:nvPr/>
        </p:nvPicPr>
        <p:blipFill>
          <a:blip r:embed="rId4" cstate="print"/>
          <a:srcRect/>
          <a:stretch>
            <a:fillRect/>
          </a:stretch>
        </p:blipFill>
        <p:spPr bwMode="auto">
          <a:xfrm>
            <a:off x="827584" y="3140968"/>
            <a:ext cx="3059013" cy="2497153"/>
          </a:xfrm>
          <a:prstGeom prst="rect">
            <a:avLst/>
          </a:prstGeom>
          <a:noFill/>
        </p:spPr>
      </p:pic>
      <p:pic>
        <p:nvPicPr>
          <p:cNvPr id="30724" name="Picture 4" descr="D:\Картинки\АНИМАШКИ\праздник\holiday3.gif"/>
          <p:cNvPicPr>
            <a:picLocks noChangeAspect="1" noChangeArrowheads="1" noCrop="1"/>
          </p:cNvPicPr>
          <p:nvPr/>
        </p:nvPicPr>
        <p:blipFill>
          <a:blip r:embed="rId5" cstate="print"/>
          <a:srcRect/>
          <a:stretch>
            <a:fillRect/>
          </a:stretch>
        </p:blipFill>
        <p:spPr bwMode="auto">
          <a:xfrm>
            <a:off x="5508104" y="2996952"/>
            <a:ext cx="2381795" cy="289377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470</Words>
  <Application>Microsoft Office PowerPoint</Application>
  <PresentationFormat>Экран (4:3)</PresentationFormat>
  <Paragraphs>104</Paragraphs>
  <Slides>9</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Лена</dc:creator>
  <cp:lastModifiedBy>Лена</cp:lastModifiedBy>
  <cp:revision>8</cp:revision>
  <dcterms:created xsi:type="dcterms:W3CDTF">2011-03-09T12:59:49Z</dcterms:created>
  <dcterms:modified xsi:type="dcterms:W3CDTF">2011-03-09T14:11:29Z</dcterms:modified>
</cp:coreProperties>
</file>